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5" r:id="rId2"/>
    <p:sldId id="284" r:id="rId3"/>
    <p:sldId id="282" r:id="rId4"/>
    <p:sldId id="283" r:id="rId5"/>
    <p:sldId id="272" r:id="rId6"/>
    <p:sldId id="274" r:id="rId7"/>
    <p:sldId id="271" r:id="rId8"/>
    <p:sldId id="279" r:id="rId9"/>
    <p:sldId id="280" r:id="rId10"/>
    <p:sldId id="273" r:id="rId11"/>
    <p:sldId id="276" r:id="rId12"/>
    <p:sldId id="277" r:id="rId13"/>
    <p:sldId id="278" r:id="rId14"/>
    <p:sldId id="266" r:id="rId15"/>
    <p:sldId id="267" r:id="rId16"/>
    <p:sldId id="268" r:id="rId17"/>
    <p:sldId id="281" r:id="rId18"/>
    <p:sldId id="269" r:id="rId19"/>
    <p:sldId id="270" r:id="rId20"/>
    <p:sldId id="26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2" autoAdjust="0"/>
  </p:normalViewPr>
  <p:slideViewPr>
    <p:cSldViewPr snapToGrid="0" snapToObjects="1">
      <p:cViewPr varScale="1">
        <p:scale>
          <a:sx n="118" d="100"/>
          <a:sy n="118" d="100"/>
        </p:scale>
        <p:origin x="-184" y="-112"/>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795BD-CF81-BE49-9F7F-BD8F0FBA658B}" type="datetimeFigureOut">
              <a:rPr lang="en-US" smtClean="0"/>
              <a:t>4/10/22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B301B-E2C1-5A4A-890D-6E1750DE84A8}" type="slidenum">
              <a:rPr lang="en-US" smtClean="0"/>
              <a:t>‹#›</a:t>
            </a:fld>
            <a:endParaRPr lang="en-US"/>
          </a:p>
        </p:txBody>
      </p:sp>
    </p:spTree>
    <p:extLst>
      <p:ext uri="{BB962C8B-B14F-4D97-AF65-F5344CB8AC3E}">
        <p14:creationId xmlns:p14="http://schemas.microsoft.com/office/powerpoint/2010/main" val="2246831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91882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183000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921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1819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865F833-661E-4648-B911-F32C113126FA}"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8763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865F833-661E-4648-B911-F32C113126FA}"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0549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865F833-661E-4648-B911-F32C113126FA}" type="datetimeFigureOut">
              <a:rPr lang="en-US" smtClean="0"/>
              <a:t>4/10/22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5679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865F833-661E-4648-B911-F32C113126FA}" type="datetimeFigureOut">
              <a:rPr lang="en-US" smtClean="0"/>
              <a:t>4/10/22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42112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5F833-661E-4648-B911-F32C113126FA}" type="datetimeFigureOut">
              <a:rPr lang="en-US" smtClean="0"/>
              <a:t>4/10/22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01318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865F833-661E-4648-B911-F32C113126FA}"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5302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865F833-661E-4648-B911-F32C113126FA}"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18192611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5F833-661E-4648-B911-F32C113126FA}" type="datetimeFigureOut">
              <a:rPr lang="en-US" smtClean="0"/>
              <a:t>4/10/22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B17D-90A4-2E41-A94B-DFDDD265984B}" type="slidenum">
              <a:rPr lang="en-US" smtClean="0"/>
              <a:t>‹#›</a:t>
            </a:fld>
            <a:endParaRPr lang="en-US"/>
          </a:p>
        </p:txBody>
      </p:sp>
    </p:spTree>
    <p:extLst>
      <p:ext uri="{BB962C8B-B14F-4D97-AF65-F5344CB8AC3E}">
        <p14:creationId xmlns:p14="http://schemas.microsoft.com/office/powerpoint/2010/main" val="405662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www.livescience.com/16442-visionary-science-steve-jobs.html" TargetMode="External"/><Relationship Id="rId4" Type="http://schemas.openxmlformats.org/officeDocument/2006/relationships/hyperlink" Target="https://lemelson.mit.edu/resources/steve-jobs-and-steve-wozniak" TargetMode="Externa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computer.howstuffworks.com/byt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a:t>
            </a:fld>
            <a:endParaRPr lang="en-US" sz="1200" dirty="0"/>
          </a:p>
        </p:txBody>
      </p:sp>
      <p:sp>
        <p:nvSpPr>
          <p:cNvPr id="8" name="Rectangle 7"/>
          <p:cNvSpPr/>
          <p:nvPr/>
        </p:nvSpPr>
        <p:spPr>
          <a:xfrm>
            <a:off x="448965" y="1190699"/>
            <a:ext cx="8117902" cy="1754327"/>
          </a:xfrm>
          <a:prstGeom prst="rect">
            <a:avLst/>
          </a:prstGeom>
        </p:spPr>
        <p:txBody>
          <a:bodyPr wrap="square">
            <a:spAutoFit/>
          </a:bodyPr>
          <a:lstStyle/>
          <a:p>
            <a:r>
              <a:rPr lang="en-US" dirty="0" smtClean="0"/>
              <a:t>1791  Charles </a:t>
            </a:r>
            <a:r>
              <a:rPr lang="en-US" dirty="0"/>
              <a:t>Babbage, was an English mathematician, philosopher, inventor and mechanical engineer who originated the concept of a programmable computer</a:t>
            </a:r>
            <a:r>
              <a:rPr lang="en-US" dirty="0" smtClean="0"/>
              <a:t>. Considered </a:t>
            </a:r>
            <a:r>
              <a:rPr lang="en-US" dirty="0"/>
              <a:t>a "father of the computer", Babbage is credited with inventing the first mechanical computer that eventually led to more complex designs. In 1991, a perfectly functioning difference engine was constructed from Babbage's original plans.</a:t>
            </a:r>
            <a:endParaRPr lang="en-US" dirty="0"/>
          </a:p>
        </p:txBody>
      </p:sp>
      <p:sp>
        <p:nvSpPr>
          <p:cNvPr id="9" name="Rectangle 8"/>
          <p:cNvSpPr/>
          <p:nvPr/>
        </p:nvSpPr>
        <p:spPr>
          <a:xfrm>
            <a:off x="457200" y="5774778"/>
            <a:ext cx="4572000" cy="646331"/>
          </a:xfrm>
          <a:prstGeom prst="rect">
            <a:avLst/>
          </a:prstGeom>
        </p:spPr>
        <p:txBody>
          <a:bodyPr>
            <a:spAutoFit/>
          </a:bodyPr>
          <a:lstStyle/>
          <a:p>
            <a:r>
              <a:rPr lang="en-US" dirty="0"/>
              <a:t>https://</a:t>
            </a:r>
            <a:r>
              <a:rPr lang="en-US" dirty="0" err="1"/>
              <a:t>www.timetoast.com</a:t>
            </a:r>
            <a:r>
              <a:rPr lang="en-US" dirty="0"/>
              <a:t>/timelines/the-history-of-computers--40</a:t>
            </a:r>
          </a:p>
        </p:txBody>
      </p:sp>
      <p:pic>
        <p:nvPicPr>
          <p:cNvPr id="12" name="Picture 11" descr="Babag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813" y="3139152"/>
            <a:ext cx="2184400" cy="2159000"/>
          </a:xfrm>
          <a:prstGeom prst="rect">
            <a:avLst/>
          </a:prstGeom>
        </p:spPr>
      </p:pic>
      <p:pic>
        <p:nvPicPr>
          <p:cNvPr id="14" name="Picture 13" descr="Babbage 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205" y="3522830"/>
            <a:ext cx="1549400" cy="1714500"/>
          </a:xfrm>
          <a:prstGeom prst="rect">
            <a:avLst/>
          </a:prstGeom>
        </p:spPr>
      </p:pic>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10</a:t>
            </a:fld>
            <a:endParaRPr lang="en-US" sz="1200" dirty="0"/>
          </a:p>
        </p:txBody>
      </p:sp>
      <p:sp>
        <p:nvSpPr>
          <p:cNvPr id="5" name="TextBox 4"/>
          <p:cNvSpPr txBox="1"/>
          <p:nvPr/>
        </p:nvSpPr>
        <p:spPr>
          <a:xfrm>
            <a:off x="624317" y="944525"/>
            <a:ext cx="8062483" cy="3139321"/>
          </a:xfrm>
          <a:prstGeom prst="rect">
            <a:avLst/>
          </a:prstGeom>
          <a:noFill/>
        </p:spPr>
        <p:txBody>
          <a:bodyPr wrap="square" rtlCol="0">
            <a:spAutoFit/>
          </a:bodyPr>
          <a:lstStyle/>
          <a:p>
            <a:r>
              <a:rPr lang="en-US" b="1" dirty="0"/>
              <a:t>The Standard ASCII Character </a:t>
            </a:r>
            <a:r>
              <a:rPr lang="en-US" b="1" dirty="0" smtClean="0"/>
              <a:t>Set (</a:t>
            </a:r>
            <a:r>
              <a:rPr lang="en-US" i="1" dirty="0"/>
              <a:t>American Standard Code for Information </a:t>
            </a:r>
            <a:r>
              <a:rPr lang="en-US" i="1" dirty="0" smtClean="0"/>
              <a:t>Interchange)</a:t>
            </a:r>
            <a:endParaRPr lang="en-US" b="1" dirty="0"/>
          </a:p>
          <a:p>
            <a:r>
              <a:rPr lang="en-US" dirty="0"/>
              <a:t>Bytes are frequently used to hold individual characters in a text document. In the </a:t>
            </a:r>
            <a:r>
              <a:rPr lang="en-US" b="1" dirty="0"/>
              <a:t>ASCII character set</a:t>
            </a:r>
            <a:r>
              <a:rPr lang="en-US" dirty="0"/>
              <a:t>, each binary value between 0 and 127 is given a specific character. Most computers extend the ASCII character set to use the full range of 256 characters available in a byte. The upper 128 characters handle special things like accented characters from common foreign languages</a:t>
            </a:r>
            <a:r>
              <a:rPr lang="en-US" dirty="0" smtClean="0"/>
              <a:t>.</a:t>
            </a:r>
          </a:p>
          <a:p>
            <a:r>
              <a:rPr lang="en-US" dirty="0" smtClean="0"/>
              <a:t>If we wrote "</a:t>
            </a:r>
            <a:r>
              <a:rPr lang="en-US" dirty="0"/>
              <a:t>Four score and seven years </a:t>
            </a:r>
            <a:r>
              <a:rPr lang="en-US" dirty="0" smtClean="0"/>
              <a:t>ago” in a document the document will show that it has                  367 BYTES and takes 4 kb disk space</a:t>
            </a:r>
          </a:p>
          <a:p>
            <a:endParaRPr lang="en-US" dirty="0"/>
          </a:p>
          <a:p>
            <a:r>
              <a:rPr lang="en-US" dirty="0" smtClean="0"/>
              <a:t>But the computer reads this li numbers set by ASCII (No 32 is a space)</a:t>
            </a:r>
            <a:endParaRPr lang="en-US" dirty="0"/>
          </a:p>
        </p:txBody>
      </p:sp>
      <p:pic>
        <p:nvPicPr>
          <p:cNvPr id="3" name="Picture 2" descr="Screen Shot 2022-07-16 at 5.1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82" y="3806848"/>
            <a:ext cx="8459758" cy="2163180"/>
          </a:xfrm>
          <a:prstGeom prst="rect">
            <a:avLst/>
          </a:prstGeom>
        </p:spPr>
      </p:pic>
      <p:pic>
        <p:nvPicPr>
          <p:cNvPr id="4" name="Picture 3" descr="Screen Shot 2022-07-16 at 5.13.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520" y="3258926"/>
            <a:ext cx="2336800" cy="457200"/>
          </a:xfrm>
          <a:prstGeom prst="rect">
            <a:avLst/>
          </a:prstGeom>
        </p:spPr>
      </p:pic>
      <p:sp>
        <p:nvSpPr>
          <p:cNvPr id="6" name="Oval 5"/>
          <p:cNvSpPr/>
          <p:nvPr/>
        </p:nvSpPr>
        <p:spPr>
          <a:xfrm>
            <a:off x="2018455" y="5363926"/>
            <a:ext cx="362869" cy="34020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418215" y="5402923"/>
            <a:ext cx="362869" cy="34020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11</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12</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13</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14</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495957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15</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495957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83"/>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16</a:t>
            </a:fld>
            <a:endParaRPr lang="en-US" sz="1200" dirty="0"/>
          </a:p>
        </p:txBody>
      </p:sp>
      <p:sp>
        <p:nvSpPr>
          <p:cNvPr id="5" name="TextBox 4"/>
          <p:cNvSpPr txBox="1"/>
          <p:nvPr/>
        </p:nvSpPr>
        <p:spPr>
          <a:xfrm>
            <a:off x="624317" y="1338147"/>
            <a:ext cx="8062483" cy="1200329"/>
          </a:xfrm>
          <a:prstGeom prst="rect">
            <a:avLst/>
          </a:prstGeom>
          <a:noFill/>
        </p:spPr>
        <p:txBody>
          <a:bodyPr wrap="square" rtlCol="0">
            <a:spAutoFit/>
          </a:bodyPr>
          <a:lstStyle/>
          <a:p>
            <a:r>
              <a:rPr lang="en-US" dirty="0" smtClean="0">
                <a:solidFill>
                  <a:srgbClr val="000000"/>
                </a:solidFill>
              </a:rPr>
              <a:t>Bits</a:t>
            </a:r>
          </a:p>
          <a:p>
            <a:endParaRPr lang="en-US" dirty="0">
              <a:solidFill>
                <a:srgbClr val="000000"/>
              </a:solidFill>
            </a:endParaRPr>
          </a:p>
          <a:p>
            <a:r>
              <a:rPr lang="en-US" dirty="0" smtClean="0">
                <a:solidFill>
                  <a:srgbClr val="000000"/>
                </a:solidFill>
              </a:rPr>
              <a:t>If we have a torch it is either on or off and we have a switch that is switched on or off so we only have two stages 1 on or 0 off</a:t>
            </a:r>
            <a:endParaRPr lang="en-US" dirty="0">
              <a:solidFill>
                <a:srgbClr val="000000"/>
              </a:solidFill>
            </a:endParaRPr>
          </a:p>
        </p:txBody>
      </p:sp>
      <p:pic>
        <p:nvPicPr>
          <p:cNvPr id="4" name="Picture 3" descr="Screen Shot 2022-07-16 at 5.24.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50" y="2680464"/>
            <a:ext cx="2070100" cy="2146300"/>
          </a:xfrm>
          <a:prstGeom prst="rect">
            <a:avLst/>
          </a:prstGeom>
        </p:spPr>
      </p:pic>
      <p:pic>
        <p:nvPicPr>
          <p:cNvPr id="6" name="Picture 5" descr="Screen Shot 2022-07-16 at 5.24.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652" y="2680464"/>
            <a:ext cx="2222500" cy="1879600"/>
          </a:xfrm>
          <a:prstGeom prst="rect">
            <a:avLst/>
          </a:prstGeom>
        </p:spPr>
      </p:pic>
      <p:pic>
        <p:nvPicPr>
          <p:cNvPr id="8" name="Picture 7" descr="Screen Shot 2022-07-16 at 5.29.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50" y="4826764"/>
            <a:ext cx="2679700" cy="1447800"/>
          </a:xfrm>
          <a:prstGeom prst="rect">
            <a:avLst/>
          </a:prstGeom>
        </p:spPr>
      </p:pic>
      <p:pic>
        <p:nvPicPr>
          <p:cNvPr id="21" name="Picture 20" descr="Screen Shot 2022-07-16 at 5.29.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652" y="4742088"/>
            <a:ext cx="2679700" cy="1447800"/>
          </a:xfrm>
          <a:prstGeom prst="rect">
            <a:avLst/>
          </a:prstGeom>
        </p:spPr>
      </p:pic>
    </p:spTree>
    <p:extLst>
      <p:ext uri="{BB962C8B-B14F-4D97-AF65-F5344CB8AC3E}">
        <p14:creationId xmlns:p14="http://schemas.microsoft.com/office/powerpoint/2010/main" val="14959575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83"/>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17</a:t>
            </a:fld>
            <a:endParaRPr lang="en-US" sz="1200" dirty="0"/>
          </a:p>
        </p:txBody>
      </p:sp>
      <p:sp>
        <p:nvSpPr>
          <p:cNvPr id="5" name="TextBox 4"/>
          <p:cNvSpPr txBox="1"/>
          <p:nvPr/>
        </p:nvSpPr>
        <p:spPr>
          <a:xfrm>
            <a:off x="624317" y="1338147"/>
            <a:ext cx="8062483" cy="1754327"/>
          </a:xfrm>
          <a:prstGeom prst="rect">
            <a:avLst/>
          </a:prstGeom>
          <a:noFill/>
        </p:spPr>
        <p:txBody>
          <a:bodyPr wrap="square" rtlCol="0">
            <a:spAutoFit/>
          </a:bodyPr>
          <a:lstStyle/>
          <a:p>
            <a:r>
              <a:rPr lang="en-US" dirty="0" smtClean="0">
                <a:solidFill>
                  <a:srgbClr val="000000"/>
                </a:solidFill>
              </a:rPr>
              <a:t>Bytes</a:t>
            </a:r>
          </a:p>
          <a:p>
            <a:r>
              <a:rPr lang="en-US" dirty="0" smtClean="0">
                <a:solidFill>
                  <a:srgbClr val="000000"/>
                </a:solidFill>
              </a:rPr>
              <a:t>Will give us more options if we have 8 bits we get 256 combinations of characters</a:t>
            </a:r>
          </a:p>
          <a:p>
            <a:r>
              <a:rPr lang="en-US" dirty="0" smtClean="0">
                <a:solidFill>
                  <a:srgbClr val="000000"/>
                </a:solidFill>
              </a:rPr>
              <a:t>So we can cover the English language and have lots of combinations for spaces, delete or commas etc.</a:t>
            </a:r>
          </a:p>
          <a:p>
            <a:endParaRPr lang="en-US" dirty="0">
              <a:solidFill>
                <a:srgbClr val="000000"/>
              </a:solidFill>
            </a:endParaRPr>
          </a:p>
          <a:p>
            <a:r>
              <a:rPr lang="en-US" dirty="0" smtClean="0">
                <a:solidFill>
                  <a:srgbClr val="000000"/>
                </a:solidFill>
              </a:rPr>
              <a:t>It </a:t>
            </a:r>
            <a:r>
              <a:rPr lang="en-US" dirty="0" err="1" smtClean="0">
                <a:solidFill>
                  <a:srgbClr val="000000"/>
                </a:solidFill>
              </a:rPr>
              <a:t>si</a:t>
            </a:r>
            <a:r>
              <a:rPr lang="en-US" dirty="0" smtClean="0">
                <a:solidFill>
                  <a:srgbClr val="000000"/>
                </a:solidFill>
              </a:rPr>
              <a:t> still 1 on or 0 off but combined 8 times</a:t>
            </a:r>
            <a:endParaRPr lang="en-US" dirty="0">
              <a:solidFill>
                <a:srgbClr val="000000"/>
              </a:solidFill>
            </a:endParaRPr>
          </a:p>
        </p:txBody>
      </p:sp>
    </p:spTree>
    <p:extLst>
      <p:ext uri="{BB962C8B-B14F-4D97-AF65-F5344CB8AC3E}">
        <p14:creationId xmlns:p14="http://schemas.microsoft.com/office/powerpoint/2010/main" val="1564595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18</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4959575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19</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2154643"/>
            <a:ext cx="8062483" cy="3139321"/>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r>
              <a:rPr lang="en-US" dirty="0"/>
              <a:t>1972: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spTree>
    <p:extLst>
      <p:ext uri="{BB962C8B-B14F-4D97-AF65-F5344CB8AC3E}">
        <p14:creationId xmlns:p14="http://schemas.microsoft.com/office/powerpoint/2010/main" val="1495957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9" y="-129144"/>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2</a:t>
            </a:fld>
            <a:endParaRPr lang="en-US" sz="1200" dirty="0"/>
          </a:p>
        </p:txBody>
      </p:sp>
      <p:sp>
        <p:nvSpPr>
          <p:cNvPr id="4" name="Rectangle 3"/>
          <p:cNvSpPr/>
          <p:nvPr/>
        </p:nvSpPr>
        <p:spPr>
          <a:xfrm>
            <a:off x="448965" y="920610"/>
            <a:ext cx="8237835" cy="923330"/>
          </a:xfrm>
          <a:prstGeom prst="rect">
            <a:avLst/>
          </a:prstGeom>
        </p:spPr>
        <p:txBody>
          <a:bodyPr wrap="square">
            <a:spAutoFit/>
          </a:bodyPr>
          <a:lstStyle/>
          <a:p>
            <a:r>
              <a:rPr lang="en-US" dirty="0" smtClean="0"/>
              <a:t>1890 Herman </a:t>
            </a:r>
            <a:r>
              <a:rPr lang="en-US" dirty="0"/>
              <a:t>Hollerith, an American inventor, built a machine to count a census. It used punched cards and gears like the previous ones, but it worked with electricity. His company grew to become the first computer manufacturer in the world: IBM.</a:t>
            </a:r>
          </a:p>
        </p:txBody>
      </p:sp>
      <p:pic>
        <p:nvPicPr>
          <p:cNvPr id="3" name="Picture 2" descr="Screen Shot 2022-10-04 at 1.46.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659" y="1920517"/>
            <a:ext cx="4965382" cy="2911403"/>
          </a:xfrm>
          <a:prstGeom prst="rect">
            <a:avLst/>
          </a:prstGeom>
        </p:spPr>
      </p:pic>
      <p:pic>
        <p:nvPicPr>
          <p:cNvPr id="5" name="Picture 4" descr="Screen Shot 2022-10-04 at 1.47.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510" y="3002560"/>
            <a:ext cx="3354290" cy="3155918"/>
          </a:xfrm>
          <a:prstGeom prst="rect">
            <a:avLst/>
          </a:prstGeom>
        </p:spPr>
      </p:pic>
      <p:pic>
        <p:nvPicPr>
          <p:cNvPr id="6" name="Picture 5" descr="1981-IB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3" y="4377169"/>
            <a:ext cx="3009267" cy="2351687"/>
          </a:xfrm>
          <a:prstGeom prst="rect">
            <a:avLst/>
          </a:prstGeom>
        </p:spPr>
      </p:pic>
      <p:sp>
        <p:nvSpPr>
          <p:cNvPr id="7" name="TextBox 6"/>
          <p:cNvSpPr txBox="1"/>
          <p:nvPr/>
        </p:nvSpPr>
        <p:spPr>
          <a:xfrm>
            <a:off x="2512763" y="5065769"/>
            <a:ext cx="2572212" cy="923330"/>
          </a:xfrm>
          <a:prstGeom prst="rect">
            <a:avLst/>
          </a:prstGeom>
          <a:noFill/>
        </p:spPr>
        <p:txBody>
          <a:bodyPr wrap="square" rtlCol="0">
            <a:spAutoFit/>
          </a:bodyPr>
          <a:lstStyle/>
          <a:p>
            <a:r>
              <a:rPr lang="en-US" dirty="0" smtClean="0"/>
              <a:t>1981 International  Business Machines (IBM)            computer</a:t>
            </a:r>
            <a:endParaRPr lang="en-US" dirty="0"/>
          </a:p>
        </p:txBody>
      </p:sp>
    </p:spTree>
    <p:extLst>
      <p:ext uri="{BB962C8B-B14F-4D97-AF65-F5344CB8AC3E}">
        <p14:creationId xmlns:p14="http://schemas.microsoft.com/office/powerpoint/2010/main" val="19037958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6" name="Title 5"/>
          <p:cNvSpPr>
            <a:spLocks noGrp="1"/>
          </p:cNvSpPr>
          <p:nvPr>
            <p:ph type="title"/>
          </p:nvPr>
        </p:nvSpPr>
        <p:spPr/>
        <p:txBody>
          <a:bodyPr/>
          <a:lstStyle/>
          <a:p>
            <a:r>
              <a:rPr lang="en-US" dirty="0" smtClean="0"/>
              <a:t>The End</a:t>
            </a:r>
            <a:endParaRPr lang="en-US" dirty="0"/>
          </a:p>
        </p:txBody>
      </p:sp>
      <p:pic>
        <p:nvPicPr>
          <p:cNvPr id="8" name="Picture 7" descr="TComputerBur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69" y="2477381"/>
            <a:ext cx="1079500" cy="1612900"/>
          </a:xfrm>
          <a:prstGeom prst="rect">
            <a:avLst/>
          </a:prstGeom>
        </p:spPr>
      </p:pic>
      <p:pic>
        <p:nvPicPr>
          <p:cNvPr id="9" name="Picture 8" descr="TComputerDes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47900"/>
            <a:ext cx="1600200" cy="1320800"/>
          </a:xfrm>
          <a:prstGeom prst="rect">
            <a:avLst/>
          </a:prstGeom>
        </p:spPr>
      </p:pic>
      <p:pic>
        <p:nvPicPr>
          <p:cNvPr id="10" name="Picture 9" descr="TComputerFlop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095" y="1516670"/>
            <a:ext cx="1612900" cy="1625600"/>
          </a:xfrm>
          <a:prstGeom prst="rect">
            <a:avLst/>
          </a:prstGeom>
        </p:spPr>
      </p:pic>
      <p:pic>
        <p:nvPicPr>
          <p:cNvPr id="11" name="Picture 10" descr="TComputerF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84" y="776660"/>
            <a:ext cx="1612900" cy="1511300"/>
          </a:xfrm>
          <a:prstGeom prst="rect">
            <a:avLst/>
          </a:prstGeom>
        </p:spPr>
      </p:pic>
      <p:pic>
        <p:nvPicPr>
          <p:cNvPr id="12" name="Picture 11" descr="TComputerGran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429" y="1262796"/>
            <a:ext cx="1612900" cy="1574800"/>
          </a:xfrm>
          <a:prstGeom prst="rect">
            <a:avLst/>
          </a:prstGeom>
        </p:spPr>
      </p:pic>
      <p:pic>
        <p:nvPicPr>
          <p:cNvPr id="13" name="Picture 12" descr="TComputerHea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4483" y="4543100"/>
            <a:ext cx="1092200" cy="1625600"/>
          </a:xfrm>
          <a:prstGeom prst="rect">
            <a:avLst/>
          </a:prstGeom>
        </p:spPr>
      </p:pic>
      <p:pic>
        <p:nvPicPr>
          <p:cNvPr id="14" name="Picture 13" descr="TComputerMi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2295" y="3583413"/>
            <a:ext cx="1193800" cy="1574800"/>
          </a:xfrm>
          <a:prstGeom prst="rect">
            <a:avLst/>
          </a:prstGeom>
        </p:spPr>
      </p:pic>
      <p:pic>
        <p:nvPicPr>
          <p:cNvPr id="16" name="Picture 15" descr="TComputerBCabl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5402" y="3809675"/>
            <a:ext cx="1549400" cy="1511300"/>
          </a:xfrm>
          <a:prstGeom prst="rect">
            <a:avLst/>
          </a:prstGeom>
        </p:spPr>
      </p:pic>
      <p:pic>
        <p:nvPicPr>
          <p:cNvPr id="17" name="Picture 16" descr="TComputerAng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9384" y="2637568"/>
            <a:ext cx="1346200" cy="1587500"/>
          </a:xfrm>
          <a:prstGeom prst="rect">
            <a:avLst/>
          </a:prstGeom>
        </p:spPr>
      </p:pic>
      <p:pic>
        <p:nvPicPr>
          <p:cNvPr id="18" name="Picture 17" descr="TComputerWa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4483" y="1062768"/>
            <a:ext cx="1447800" cy="1574800"/>
          </a:xfrm>
          <a:prstGeom prst="rect">
            <a:avLst/>
          </a:prstGeom>
        </p:spPr>
      </p:pic>
      <p:pic>
        <p:nvPicPr>
          <p:cNvPr id="19" name="Picture 18" descr="TComputerUmbrell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5584" y="4711494"/>
            <a:ext cx="1562100" cy="1574800"/>
          </a:xfrm>
          <a:prstGeom prst="rect">
            <a:avLst/>
          </a:prstGeom>
        </p:spPr>
      </p:pic>
    </p:spTree>
    <p:extLst>
      <p:ext uri="{BB962C8B-B14F-4D97-AF65-F5344CB8AC3E}">
        <p14:creationId xmlns:p14="http://schemas.microsoft.com/office/powerpoint/2010/main" val="2389296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3</a:t>
            </a:fld>
            <a:endParaRPr lang="en-US" sz="1200" dirty="0"/>
          </a:p>
        </p:txBody>
      </p:sp>
      <p:sp>
        <p:nvSpPr>
          <p:cNvPr id="5" name="TextBox 4"/>
          <p:cNvSpPr txBox="1"/>
          <p:nvPr/>
        </p:nvSpPr>
        <p:spPr>
          <a:xfrm>
            <a:off x="544939" y="1054642"/>
            <a:ext cx="8062483" cy="1200329"/>
          </a:xfrm>
          <a:prstGeom prst="rect">
            <a:avLst/>
          </a:prstGeom>
          <a:noFill/>
        </p:spPr>
        <p:txBody>
          <a:bodyPr wrap="square" rtlCol="0">
            <a:spAutoFit/>
          </a:bodyPr>
          <a:lstStyle/>
          <a:p>
            <a:r>
              <a:rPr lang="en-US" b="1" dirty="0"/>
              <a:t>1945: </a:t>
            </a:r>
            <a:r>
              <a:rPr lang="en-US" dirty="0"/>
              <a:t>Two professors at the University of Pennsylvania, John </a:t>
            </a:r>
            <a:r>
              <a:rPr lang="en-US" dirty="0" err="1"/>
              <a:t>Mauchly</a:t>
            </a:r>
            <a:r>
              <a:rPr lang="en-US" dirty="0"/>
              <a:t> and J. </a:t>
            </a:r>
            <a:r>
              <a:rPr lang="en-US" dirty="0" err="1"/>
              <a:t>Presper</a:t>
            </a:r>
            <a:r>
              <a:rPr lang="en-US" dirty="0"/>
              <a:t> Eckert, design and build the Electronic Numerical Integrator and Calculator (ENIAC). The machine is the first "automatic, general-purpose, electronic, decimal, digital computer," </a:t>
            </a:r>
            <a:r>
              <a:rPr lang="en-US" dirty="0" smtClean="0"/>
              <a:t> But what drives the computer?</a:t>
            </a:r>
            <a:endParaRPr lang="en-US" dirty="0">
              <a:solidFill>
                <a:srgbClr val="000000"/>
              </a:solidFill>
            </a:endParaRPr>
          </a:p>
        </p:txBody>
      </p:sp>
      <p:pic>
        <p:nvPicPr>
          <p:cNvPr id="3" name="Picture 2" descr="Screen Shot 2022-07-16 at 5.19.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56" y="2519855"/>
            <a:ext cx="6724806" cy="3788307"/>
          </a:xfrm>
          <a:prstGeom prst="rect">
            <a:avLst/>
          </a:prstGeom>
        </p:spPr>
      </p:pic>
    </p:spTree>
    <p:extLst>
      <p:ext uri="{BB962C8B-B14F-4D97-AF65-F5344CB8AC3E}">
        <p14:creationId xmlns:p14="http://schemas.microsoft.com/office/powerpoint/2010/main" val="33427889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                                           A </a:t>
            </a:r>
            <a:r>
              <a:rPr lang="en-US" sz="1200" dirty="0" smtClean="0"/>
              <a:t>history of Computers </a:t>
            </a:r>
            <a:r>
              <a:rPr lang="en-US" sz="1200" dirty="0" smtClean="0"/>
              <a:t>                                                          Slide   </a:t>
            </a:r>
            <a:fld id="{C31FF937-5251-C64D-9551-FB56165EA8F4}" type="slidenum">
              <a:rPr lang="en-US" sz="1200" smtClean="0"/>
              <a:t>4</a:t>
            </a:fld>
            <a:endParaRPr lang="en-US" sz="1200" dirty="0"/>
          </a:p>
        </p:txBody>
      </p:sp>
      <p:sp>
        <p:nvSpPr>
          <p:cNvPr id="4" name="Rectangle 3"/>
          <p:cNvSpPr/>
          <p:nvPr/>
        </p:nvSpPr>
        <p:spPr>
          <a:xfrm>
            <a:off x="355257" y="954723"/>
            <a:ext cx="2212160" cy="3693319"/>
          </a:xfrm>
          <a:prstGeom prst="rect">
            <a:avLst/>
          </a:prstGeom>
        </p:spPr>
        <p:txBody>
          <a:bodyPr wrap="square">
            <a:spAutoFit/>
          </a:bodyPr>
          <a:lstStyle/>
          <a:p>
            <a:r>
              <a:rPr lang="en-US" dirty="0" smtClean="0"/>
              <a:t>1958</a:t>
            </a:r>
          </a:p>
          <a:p>
            <a:endParaRPr lang="en-US" dirty="0"/>
          </a:p>
          <a:p>
            <a:r>
              <a:rPr lang="en-US" dirty="0" smtClean="0"/>
              <a:t>The </a:t>
            </a:r>
            <a:r>
              <a:rPr lang="en-US" dirty="0"/>
              <a:t>second generation of computers starts, which used transistors to process information instead of vacuum tubes. New programming languages such as COBOL and FORTRAN were developed.</a:t>
            </a:r>
            <a:endParaRPr lang="en-US" dirty="0"/>
          </a:p>
        </p:txBody>
      </p:sp>
      <p:pic>
        <p:nvPicPr>
          <p:cNvPr id="6" name="Picture 5" descr="Screen Shot 2022-10-04 at 1.50.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417" y="1433396"/>
            <a:ext cx="6286500" cy="4762500"/>
          </a:xfrm>
          <a:prstGeom prst="rect">
            <a:avLst/>
          </a:prstGeom>
        </p:spPr>
      </p:pic>
      <p:sp>
        <p:nvSpPr>
          <p:cNvPr id="7" name="Rectangle 6"/>
          <p:cNvSpPr/>
          <p:nvPr/>
        </p:nvSpPr>
        <p:spPr>
          <a:xfrm>
            <a:off x="161436" y="6097504"/>
            <a:ext cx="4572000" cy="400110"/>
          </a:xfrm>
          <a:prstGeom prst="rect">
            <a:avLst/>
          </a:prstGeom>
        </p:spPr>
        <p:txBody>
          <a:bodyPr>
            <a:spAutoFit/>
          </a:bodyPr>
          <a:lstStyle/>
          <a:p>
            <a:r>
              <a:rPr lang="en-US" sz="1000" dirty="0"/>
              <a:t>https://</a:t>
            </a:r>
            <a:r>
              <a:rPr lang="en-US" sz="1000" dirty="0" err="1"/>
              <a:t>www.timetoast.com</a:t>
            </a:r>
            <a:r>
              <a:rPr lang="en-US" sz="1000" dirty="0"/>
              <a:t>/timelines/history-of-computers-1f02cc77-9182-4543-8a04-0ab5551948e9</a:t>
            </a:r>
          </a:p>
        </p:txBody>
      </p:sp>
    </p:spTree>
    <p:extLst>
      <p:ext uri="{BB962C8B-B14F-4D97-AF65-F5344CB8AC3E}">
        <p14:creationId xmlns:p14="http://schemas.microsoft.com/office/powerpoint/2010/main" val="2186850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5</a:t>
            </a:fld>
            <a:endParaRPr lang="en-US" sz="1200" dirty="0"/>
          </a:p>
        </p:txBody>
      </p:sp>
      <p:sp>
        <p:nvSpPr>
          <p:cNvPr id="12" name="Subtitle 2"/>
          <p:cNvSpPr txBox="1">
            <a:spLocks/>
          </p:cNvSpPr>
          <p:nvPr/>
        </p:nvSpPr>
        <p:spPr>
          <a:xfrm>
            <a:off x="6808058" y="6094475"/>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208419" y="1009280"/>
            <a:ext cx="5710898" cy="5078314"/>
          </a:xfrm>
          <a:prstGeom prst="rect">
            <a:avLst/>
          </a:prstGeom>
          <a:noFill/>
        </p:spPr>
        <p:txBody>
          <a:bodyPr wrap="square" rtlCol="0">
            <a:spAutoFit/>
          </a:bodyPr>
          <a:lstStyle/>
          <a:p>
            <a:r>
              <a:rPr lang="en-US" dirty="0">
                <a:solidFill>
                  <a:srgbClr val="000000"/>
                </a:solidFill>
              </a:rPr>
              <a:t>1971: A team of IBM engineers led by Alan </a:t>
            </a:r>
            <a:r>
              <a:rPr lang="en-US" dirty="0" err="1">
                <a:solidFill>
                  <a:srgbClr val="000000"/>
                </a:solidFill>
              </a:rPr>
              <a:t>Shugart</a:t>
            </a:r>
            <a:r>
              <a:rPr lang="en-US" dirty="0">
                <a:solidFill>
                  <a:srgbClr val="000000"/>
                </a:solidFill>
              </a:rPr>
              <a:t> invents the "floppy disk," enabling data to be shared among different computers.</a:t>
            </a:r>
          </a:p>
          <a:p>
            <a:endParaRPr lang="en-US" dirty="0">
              <a:solidFill>
                <a:srgbClr val="FFFF00"/>
              </a:solidFill>
            </a:endParaRPr>
          </a:p>
          <a:p>
            <a:endParaRPr lang="en-US" dirty="0" smtClean="0"/>
          </a:p>
          <a:p>
            <a:endParaRPr lang="en-US" dirty="0"/>
          </a:p>
          <a:p>
            <a:endParaRPr lang="en-US" dirty="0" smtClean="0"/>
          </a:p>
          <a:p>
            <a:endParaRPr lang="en-US" dirty="0"/>
          </a:p>
          <a:p>
            <a:r>
              <a:rPr lang="en-US" dirty="0" smtClean="0"/>
              <a:t>1972</a:t>
            </a:r>
            <a:r>
              <a:rPr lang="en-US" dirty="0"/>
              <a:t>: Ralph Baer, a German-American engineer, releases Magnavox Odyssey, the world's first home game console, in September 1972 , according to the Computer Museum of America (opens in new tab). Months later, entrepreneur Nolan Bushnell and engineer Al Alcorn with Atari release Pong, the world's first commercially successful video game. </a:t>
            </a:r>
          </a:p>
          <a:p>
            <a:endParaRPr lang="en-US" dirty="0">
              <a:solidFill>
                <a:srgbClr val="FFFF00"/>
              </a:solidFill>
            </a:endParaRPr>
          </a:p>
          <a:p>
            <a:r>
              <a:rPr lang="en-US" dirty="0">
                <a:solidFill>
                  <a:srgbClr val="000000"/>
                </a:solidFill>
              </a:rPr>
              <a:t>1973: Robert Metcalfe, a member of the research staff for Xerox, develops Ethernet for connecting multiple computers and other hardware.</a:t>
            </a:r>
          </a:p>
        </p:txBody>
      </p:sp>
      <p:pic>
        <p:nvPicPr>
          <p:cNvPr id="4" name="Picture 3" descr="Etherne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043" y="5653901"/>
            <a:ext cx="1917700" cy="1854200"/>
          </a:xfrm>
          <a:prstGeom prst="rect">
            <a:avLst/>
          </a:prstGeom>
        </p:spPr>
      </p:pic>
      <p:pic>
        <p:nvPicPr>
          <p:cNvPr id="6" name="Picture 5" descr="Flop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028" y="1417638"/>
            <a:ext cx="2815712" cy="1355713"/>
          </a:xfrm>
          <a:prstGeom prst="rect">
            <a:avLst/>
          </a:prstGeom>
        </p:spPr>
      </p:pic>
      <p:pic>
        <p:nvPicPr>
          <p:cNvPr id="7" name="Picture 6" descr="Magnavox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001" y="3094702"/>
            <a:ext cx="2260600" cy="2247900"/>
          </a:xfrm>
          <a:prstGeom prst="rect">
            <a:avLst/>
          </a:prstGeom>
        </p:spPr>
      </p:pic>
      <p:pic>
        <p:nvPicPr>
          <p:cNvPr id="8" name="Picture 7" descr="Magnavox-Odyssey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65" y="1784106"/>
            <a:ext cx="3024078" cy="1502647"/>
          </a:xfrm>
          <a:prstGeom prst="rect">
            <a:avLst/>
          </a:prstGeom>
        </p:spPr>
      </p:pic>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8768" y="0"/>
            <a:ext cx="8229600" cy="1143000"/>
          </a:xfrm>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6</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252714" y="681335"/>
            <a:ext cx="8062483" cy="923330"/>
          </a:xfrm>
          <a:prstGeom prst="rect">
            <a:avLst/>
          </a:prstGeom>
          <a:noFill/>
        </p:spPr>
        <p:txBody>
          <a:bodyPr wrap="square" rtlCol="0">
            <a:spAutoFit/>
          </a:bodyPr>
          <a:lstStyle/>
          <a:p>
            <a:r>
              <a:rPr lang="en-US" b="1" dirty="0"/>
              <a:t>1976:</a:t>
            </a:r>
            <a:r>
              <a:rPr lang="en-US" dirty="0"/>
              <a:t> </a:t>
            </a:r>
            <a:r>
              <a:rPr lang="en-US" dirty="0">
                <a:hlinkClick r:id="rId3"/>
              </a:rPr>
              <a:t>Steve Jobs</a:t>
            </a:r>
            <a:r>
              <a:rPr lang="en-US" dirty="0"/>
              <a:t> and Steve Wozniak co-found Apple Computer on April Fool's Day. They unveil Apple I, the first computer with a single-circuit board and ROM (Read Only Memory), </a:t>
            </a:r>
            <a:r>
              <a:rPr lang="en-US" dirty="0">
                <a:hlinkClick r:id="rId4"/>
              </a:rPr>
              <a:t>according to MIT (opens in new tab)</a:t>
            </a:r>
            <a:r>
              <a:rPr lang="en-US" dirty="0"/>
              <a:t>.</a:t>
            </a:r>
            <a:endParaRPr lang="en-US" dirty="0">
              <a:solidFill>
                <a:srgbClr val="000000"/>
              </a:solidFill>
            </a:endParaRPr>
          </a:p>
        </p:txBody>
      </p:sp>
      <p:pic>
        <p:nvPicPr>
          <p:cNvPr id="4" name="Picture 3" descr="apple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14" y="1687052"/>
            <a:ext cx="4689754" cy="3750183"/>
          </a:xfrm>
          <a:prstGeom prst="rect">
            <a:avLst/>
          </a:prstGeom>
        </p:spPr>
      </p:pic>
      <p:pic>
        <p:nvPicPr>
          <p:cNvPr id="6" name="Picture 5" descr="Screen Shot 2022-10-04 at 1.52.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0224" y="1897060"/>
            <a:ext cx="3481844" cy="2490807"/>
          </a:xfrm>
          <a:prstGeom prst="rect">
            <a:avLst/>
          </a:prstGeom>
        </p:spPr>
      </p:pic>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7</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895878"/>
            <a:ext cx="8062483" cy="1754327"/>
          </a:xfrm>
          <a:prstGeom prst="rect">
            <a:avLst/>
          </a:prstGeom>
          <a:noFill/>
        </p:spPr>
        <p:txBody>
          <a:bodyPr wrap="square" rtlCol="0">
            <a:spAutoFit/>
          </a:bodyPr>
          <a:lstStyle/>
          <a:p>
            <a:r>
              <a:rPr lang="en-AU" dirty="0"/>
              <a:t>So how do we get these values? It seems odd that a kilobyte is 1024 bytes where a kilogram is 1000 grams. Why the extra 24 bytes? The answer is because in computing we use the base-2 numbering system, where as in the decimal system we are using a base-10.</a:t>
            </a:r>
          </a:p>
          <a:p>
            <a:r>
              <a:rPr lang="en-AU" dirty="0"/>
              <a:t> </a:t>
            </a:r>
          </a:p>
          <a:p>
            <a:endParaRPr lang="en-AU" dirty="0"/>
          </a:p>
        </p:txBody>
      </p:sp>
      <p:sp>
        <p:nvSpPr>
          <p:cNvPr id="3" name="Rectangle 2"/>
          <p:cNvSpPr/>
          <p:nvPr/>
        </p:nvSpPr>
        <p:spPr>
          <a:xfrm>
            <a:off x="631049" y="2090234"/>
            <a:ext cx="7964395" cy="2308324"/>
          </a:xfrm>
          <a:prstGeom prst="rect">
            <a:avLst/>
          </a:prstGeom>
        </p:spPr>
        <p:txBody>
          <a:bodyPr wrap="square">
            <a:spAutoFit/>
          </a:bodyPr>
          <a:lstStyle/>
          <a:p>
            <a:r>
              <a:rPr lang="en-US" b="1" dirty="0"/>
              <a:t>Decimal Numbers</a:t>
            </a:r>
          </a:p>
          <a:p>
            <a:r>
              <a:rPr lang="en-US" dirty="0" smtClean="0"/>
              <a:t>The </a:t>
            </a:r>
            <a:r>
              <a:rPr lang="en-US" dirty="0"/>
              <a:t>easiest way to understand bits is to compare them to something you know: digits. A digit is a single place that can hold numerical values between 0 and 9. Digits are normally combined together in groups to create larger numbers. For example, 6,357 has four digits. It is understood that in the number 6,357, the 7 is filling the "1s place," while the 5 is filling the 10s place, the 3 is filling the 100s place and the 6 is filling the 1,000s place. So you could express things this way if you wanted to be explicit:</a:t>
            </a:r>
          </a:p>
        </p:txBody>
      </p:sp>
    </p:spTree>
    <p:extLst>
      <p:ext uri="{BB962C8B-B14F-4D97-AF65-F5344CB8AC3E}">
        <p14:creationId xmlns:p14="http://schemas.microsoft.com/office/powerpoint/2010/main" val="1619747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8</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895878"/>
            <a:ext cx="8062483" cy="5632312"/>
          </a:xfrm>
          <a:prstGeom prst="rect">
            <a:avLst/>
          </a:prstGeom>
          <a:noFill/>
        </p:spPr>
        <p:txBody>
          <a:bodyPr wrap="square" rtlCol="0">
            <a:spAutoFit/>
          </a:bodyPr>
          <a:lstStyle/>
          <a:p>
            <a:r>
              <a:rPr lang="en-AU" dirty="0"/>
              <a:t> </a:t>
            </a:r>
          </a:p>
          <a:p>
            <a:r>
              <a:rPr lang="en-AU" b="1" dirty="0"/>
              <a:t>Base-2 Numbering System</a:t>
            </a:r>
          </a:p>
          <a:p>
            <a:r>
              <a:rPr lang="en-AU" dirty="0"/>
              <a:t>In a base-2 numbering system, numbers are composed of only 0s and 1s, like this: 1101. How do you figure out what the value of the binary number 1101 is?</a:t>
            </a:r>
          </a:p>
          <a:p>
            <a:r>
              <a:rPr lang="en-AU" dirty="0"/>
              <a:t>(1 * 2</a:t>
            </a:r>
            <a:r>
              <a:rPr lang="en-AU" baseline="30000" dirty="0"/>
              <a:t>3</a:t>
            </a:r>
            <a:r>
              <a:rPr lang="en-AU" dirty="0"/>
              <a:t>) + (1 * 2</a:t>
            </a:r>
            <a:r>
              <a:rPr lang="en-AU" baseline="30000" dirty="0"/>
              <a:t>2</a:t>
            </a:r>
            <a:r>
              <a:rPr lang="en-AU" dirty="0"/>
              <a:t>) + (0 * 2</a:t>
            </a:r>
            <a:r>
              <a:rPr lang="en-AU" baseline="30000" dirty="0"/>
              <a:t>1</a:t>
            </a:r>
            <a:r>
              <a:rPr lang="en-AU" dirty="0"/>
              <a:t>) + (1 * 2</a:t>
            </a:r>
            <a:r>
              <a:rPr lang="en-AU" baseline="30000" dirty="0"/>
              <a:t>0</a:t>
            </a:r>
            <a:r>
              <a:rPr lang="en-AU" dirty="0"/>
              <a:t>) </a:t>
            </a:r>
          </a:p>
          <a:p>
            <a:r>
              <a:rPr lang="en-AU" dirty="0"/>
              <a:t>= 8 + 4 + 0 + 1</a:t>
            </a:r>
          </a:p>
          <a:p>
            <a:r>
              <a:rPr lang="en-AU" dirty="0"/>
              <a:t>= 13</a:t>
            </a:r>
          </a:p>
          <a:p>
            <a:r>
              <a:rPr lang="en-AU" dirty="0"/>
              <a:t> </a:t>
            </a:r>
          </a:p>
          <a:p>
            <a:r>
              <a:rPr lang="en-AU" dirty="0"/>
              <a:t>So how do we get 1024 bytes, not 1000 bytes? Let us look at the following equation. In a base-2 numbering system this is the closest that you can get to 1000. When we are referring to gigabytes of space these 24 bytes becomes quite large (over 73MB in fact).</a:t>
            </a:r>
          </a:p>
          <a:p>
            <a:r>
              <a:rPr lang="en-AU" dirty="0"/>
              <a:t> </a:t>
            </a:r>
          </a:p>
          <a:p>
            <a:r>
              <a:rPr lang="en-AU" dirty="0"/>
              <a:t>(1 * 2</a:t>
            </a:r>
            <a:r>
              <a:rPr lang="en-AU" baseline="30000" dirty="0"/>
              <a:t>9</a:t>
            </a:r>
            <a:r>
              <a:rPr lang="en-AU" dirty="0"/>
              <a:t>) + (1 * 2</a:t>
            </a:r>
            <a:r>
              <a:rPr lang="en-AU" baseline="30000" dirty="0"/>
              <a:t>8</a:t>
            </a:r>
            <a:r>
              <a:rPr lang="en-AU" dirty="0"/>
              <a:t>) + (1 * 2</a:t>
            </a:r>
            <a:r>
              <a:rPr lang="en-AU" baseline="30000" dirty="0"/>
              <a:t>7</a:t>
            </a:r>
            <a:r>
              <a:rPr lang="en-AU" dirty="0"/>
              <a:t>) + (1 * 2</a:t>
            </a:r>
            <a:r>
              <a:rPr lang="en-AU" baseline="30000" dirty="0"/>
              <a:t>6</a:t>
            </a:r>
            <a:r>
              <a:rPr lang="en-AU" dirty="0"/>
              <a:t>) + (1 * 2</a:t>
            </a:r>
            <a:r>
              <a:rPr lang="en-AU" baseline="30000" dirty="0"/>
              <a:t>5</a:t>
            </a:r>
            <a:r>
              <a:rPr lang="en-AU" dirty="0"/>
              <a:t>) + (1 * 2</a:t>
            </a:r>
            <a:r>
              <a:rPr lang="en-AU" baseline="30000" dirty="0"/>
              <a:t>4</a:t>
            </a:r>
            <a:r>
              <a:rPr lang="en-AU" dirty="0"/>
              <a:t>) + (1 * 2</a:t>
            </a:r>
            <a:r>
              <a:rPr lang="en-AU" baseline="30000" dirty="0"/>
              <a:t>3</a:t>
            </a:r>
            <a:r>
              <a:rPr lang="en-AU" dirty="0"/>
              <a:t>) + (1 * 2</a:t>
            </a:r>
            <a:r>
              <a:rPr lang="en-AU" baseline="30000" dirty="0"/>
              <a:t>2</a:t>
            </a:r>
            <a:r>
              <a:rPr lang="en-AU" dirty="0"/>
              <a:t>) + (1 * 2</a:t>
            </a:r>
            <a:r>
              <a:rPr lang="en-AU" baseline="30000" dirty="0"/>
              <a:t>1</a:t>
            </a:r>
            <a:r>
              <a:rPr lang="en-AU" dirty="0"/>
              <a:t>) + (1 * 2</a:t>
            </a:r>
            <a:r>
              <a:rPr lang="en-AU" baseline="30000" dirty="0"/>
              <a:t>0</a:t>
            </a:r>
            <a:r>
              <a:rPr lang="en-AU" dirty="0"/>
              <a:t>) </a:t>
            </a:r>
          </a:p>
          <a:p>
            <a:r>
              <a:rPr lang="en-AU" dirty="0"/>
              <a:t> </a:t>
            </a:r>
          </a:p>
          <a:p>
            <a:r>
              <a:rPr lang="en-AU" dirty="0"/>
              <a:t>= 512 + 256 + 128 + 64 + 32 + 16 + 8 + 4 + 2 + 1 </a:t>
            </a:r>
          </a:p>
          <a:p>
            <a:r>
              <a:rPr lang="en-AU" dirty="0"/>
              <a:t>= 1024</a:t>
            </a:r>
          </a:p>
          <a:p>
            <a:r>
              <a:rPr lang="en-AU" dirty="0"/>
              <a:t> </a:t>
            </a:r>
          </a:p>
          <a:p>
            <a:endParaRPr lang="en-AU" dirty="0"/>
          </a:p>
        </p:txBody>
      </p:sp>
    </p:spTree>
    <p:extLst>
      <p:ext uri="{BB962C8B-B14F-4D97-AF65-F5344CB8AC3E}">
        <p14:creationId xmlns:p14="http://schemas.microsoft.com/office/powerpoint/2010/main" val="242296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history of Computers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itle 1"/>
          <p:cNvSpPr txBox="1">
            <a:spLocks/>
          </p:cNvSpPr>
          <p:nvPr/>
        </p:nvSpPr>
        <p:spPr>
          <a:xfrm>
            <a:off x="624317" y="544968"/>
            <a:ext cx="8229600" cy="8884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 name="TextBox 10"/>
          <p:cNvSpPr txBox="1"/>
          <p:nvPr/>
        </p:nvSpPr>
        <p:spPr>
          <a:xfrm>
            <a:off x="448965" y="6581001"/>
            <a:ext cx="8398775" cy="276999"/>
          </a:xfrm>
          <a:prstGeom prst="rect">
            <a:avLst/>
          </a:prstGeom>
          <a:noFill/>
        </p:spPr>
        <p:txBody>
          <a:bodyPr wrap="square" rtlCol="0">
            <a:spAutoFit/>
          </a:bodyPr>
          <a:lstStyle/>
          <a:p>
            <a:r>
              <a:rPr lang="en-US" sz="1200" dirty="0" smtClean="0"/>
              <a:t>Peter J Faulks                        </a:t>
            </a:r>
            <a:r>
              <a:rPr lang="en-US" sz="1200" dirty="0" smtClean="0"/>
              <a:t>A history of Computers                                                                       </a:t>
            </a:r>
            <a:r>
              <a:rPr lang="en-US" sz="1200" dirty="0" smtClean="0"/>
              <a:t>Slide   </a:t>
            </a:r>
            <a:fld id="{C31FF937-5251-C64D-9551-FB56165EA8F4}" type="slidenum">
              <a:rPr lang="en-US" sz="1200" smtClean="0"/>
              <a:t>9</a:t>
            </a:fld>
            <a:endParaRPr lang="en-US" sz="1200" dirty="0"/>
          </a:p>
        </p:txBody>
      </p:sp>
      <p:sp>
        <p:nvSpPr>
          <p:cNvPr id="12" name="Subtitle 2"/>
          <p:cNvSpPr txBox="1">
            <a:spLocks/>
          </p:cNvSpPr>
          <p:nvPr/>
        </p:nvSpPr>
        <p:spPr>
          <a:xfrm>
            <a:off x="167660" y="5713494"/>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accent2">
                    <a:lumMod val="75000"/>
                  </a:schemeClr>
                </a:solidFill>
              </a:rPr>
              <a:t>Peter J Faulks</a:t>
            </a:r>
            <a:endParaRPr lang="en-US" dirty="0">
              <a:solidFill>
                <a:schemeClr val="accent2">
                  <a:lumMod val="75000"/>
                </a:schemeClr>
              </a:solidFill>
            </a:endParaRPr>
          </a:p>
        </p:txBody>
      </p:sp>
      <p:sp>
        <p:nvSpPr>
          <p:cNvPr id="5" name="TextBox 4"/>
          <p:cNvSpPr txBox="1"/>
          <p:nvPr/>
        </p:nvSpPr>
        <p:spPr>
          <a:xfrm>
            <a:off x="624317" y="895878"/>
            <a:ext cx="8062483" cy="1615827"/>
          </a:xfrm>
          <a:prstGeom prst="rect">
            <a:avLst/>
          </a:prstGeom>
          <a:noFill/>
        </p:spPr>
        <p:txBody>
          <a:bodyPr wrap="square" rtlCol="0">
            <a:spAutoFit/>
          </a:bodyPr>
          <a:lstStyle/>
          <a:p>
            <a:r>
              <a:rPr lang="en-AU" dirty="0"/>
              <a:t> </a:t>
            </a:r>
          </a:p>
          <a:p>
            <a:r>
              <a:rPr lang="en-AU" sz="900" u="sng" dirty="0" smtClean="0">
                <a:hlinkClick r:id="rId3"/>
              </a:rPr>
              <a:t>http://computer.howstuffworks.com/bytes.htm</a:t>
            </a:r>
            <a:endParaRPr lang="en-AU" sz="900" dirty="0" smtClean="0"/>
          </a:p>
          <a:p>
            <a:r>
              <a:rPr lang="en-AU" b="1" dirty="0" smtClean="0"/>
              <a:t>Experiment</a:t>
            </a:r>
            <a:endParaRPr lang="en-AU" b="1" dirty="0"/>
          </a:p>
          <a:p>
            <a:r>
              <a:rPr lang="en-AU" dirty="0"/>
              <a:t>Have a go at converting the following decimal numbers to their binary equivalent.</a:t>
            </a:r>
          </a:p>
          <a:p>
            <a:r>
              <a:rPr lang="en-AU" dirty="0"/>
              <a:t> </a:t>
            </a:r>
          </a:p>
          <a:p>
            <a:r>
              <a:rPr lang="en-AU" dirty="0"/>
              <a:t>25, 10, 181, 327</a:t>
            </a:r>
          </a:p>
        </p:txBody>
      </p:sp>
      <p:sp>
        <p:nvSpPr>
          <p:cNvPr id="8" name="Rectangle 7"/>
          <p:cNvSpPr/>
          <p:nvPr/>
        </p:nvSpPr>
        <p:spPr>
          <a:xfrm>
            <a:off x="725737" y="3675449"/>
            <a:ext cx="7642915" cy="646331"/>
          </a:xfrm>
          <a:prstGeom prst="rect">
            <a:avLst/>
          </a:prstGeom>
        </p:spPr>
        <p:txBody>
          <a:bodyPr wrap="square">
            <a:spAutoFit/>
          </a:bodyPr>
          <a:lstStyle/>
          <a:p>
            <a:endParaRPr lang="en-US" dirty="0" smtClean="0"/>
          </a:p>
          <a:p>
            <a:endParaRPr lang="en-US" dirty="0"/>
          </a:p>
        </p:txBody>
      </p:sp>
      <p:sp>
        <p:nvSpPr>
          <p:cNvPr id="9" name="Rectangle 8"/>
          <p:cNvSpPr/>
          <p:nvPr/>
        </p:nvSpPr>
        <p:spPr>
          <a:xfrm>
            <a:off x="624317" y="2649747"/>
            <a:ext cx="7642915" cy="2585323"/>
          </a:xfrm>
          <a:prstGeom prst="rect">
            <a:avLst/>
          </a:prstGeom>
        </p:spPr>
        <p:txBody>
          <a:bodyPr wrap="square">
            <a:spAutoFit/>
          </a:bodyPr>
          <a:lstStyle/>
          <a:p>
            <a:r>
              <a:rPr lang="en-US" dirty="0"/>
              <a:t>So computers use binary numbers, and therefore use binary digits in place of decimal digits. The word bit is a shortening of the words "Binary </a:t>
            </a:r>
            <a:r>
              <a:rPr lang="en-US" dirty="0" err="1"/>
              <a:t>digIT</a:t>
            </a:r>
            <a:r>
              <a:rPr lang="en-US" dirty="0"/>
              <a:t>." Whereas decimal digits have 10 possible values ranging from 0 to 9, bits have only two possible values: 0 and 1. Therefore, a binary number is composed of only 0s and 1s, like this: 1011. How do you figure out what the value of the binary number 1011 is? You do it in the same way we did it above for 6357, but you use a base of 2 instead of a base of 10. So:</a:t>
            </a:r>
          </a:p>
          <a:p>
            <a:endParaRPr lang="en-US" dirty="0"/>
          </a:p>
          <a:p>
            <a:r>
              <a:rPr lang="en-US" dirty="0"/>
              <a:t>(1 * 2^3) + (0 * 2^2) + (1 * 2^1) + (1 * 2^0) = 8 + 0 + 2 + 1 = 11</a:t>
            </a:r>
          </a:p>
        </p:txBody>
      </p:sp>
    </p:spTree>
    <p:extLst>
      <p:ext uri="{BB962C8B-B14F-4D97-AF65-F5344CB8AC3E}">
        <p14:creationId xmlns:p14="http://schemas.microsoft.com/office/powerpoint/2010/main" val="24084553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1677</TotalTime>
  <Words>2036</Words>
  <Application>Microsoft Macintosh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A history of Computers </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Faulks</dc:creator>
  <cp:lastModifiedBy>Peter Faulks</cp:lastModifiedBy>
  <cp:revision>70</cp:revision>
  <dcterms:created xsi:type="dcterms:W3CDTF">2022-06-05T02:15:39Z</dcterms:created>
  <dcterms:modified xsi:type="dcterms:W3CDTF">2022-10-04T06:13:35Z</dcterms:modified>
</cp:coreProperties>
</file>